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tbQBEHhmbeJ15OHscQ8hVl03U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71d557b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71d557b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20a0c9f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20a0c9f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image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mention about the fact that we used arduino nano for this reason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1c7c1948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71c7c194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1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6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55" name="Google Shape;55;p1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65" name="Google Shape;165;p2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/>
          <p:nvPr>
            <p:ph idx="2" type="pic"/>
          </p:nvPr>
        </p:nvSpPr>
        <p:spPr>
          <a:xfrm>
            <a:off x="5535541" y="457201"/>
            <a:ext cx="2750018" cy="38861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/>
          <p:nvPr>
            <p:ph idx="2" type="pic"/>
          </p:nvPr>
        </p:nvSpPr>
        <p:spPr>
          <a:xfrm>
            <a:off x="856058" y="454819"/>
            <a:ext cx="7434266" cy="2474834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86" name="Google Shape;186;p3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94" name="Google Shape;194;p3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0" name="Google Shape;200;p32"/>
          <p:cNvSpPr txBox="1"/>
          <p:nvPr>
            <p:ph idx="2" type="body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01" name="Google Shape;201;p32"/>
          <p:cNvSpPr txBox="1"/>
          <p:nvPr>
            <p:ph idx="3" type="body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2" name="Google Shape;202;p32"/>
          <p:cNvSpPr txBox="1"/>
          <p:nvPr>
            <p:ph idx="4" type="body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03" name="Google Shape;203;p32"/>
          <p:cNvSpPr txBox="1"/>
          <p:nvPr>
            <p:ph idx="5" type="body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4" name="Google Shape;204;p32"/>
          <p:cNvSpPr txBox="1"/>
          <p:nvPr>
            <p:ph idx="6" type="body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05" name="Google Shape;205;p3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1" name="Google Shape;211;p33"/>
          <p:cNvSpPr/>
          <p:nvPr>
            <p:ph idx="2" type="pic"/>
          </p:nvPr>
        </p:nvSpPr>
        <p:spPr>
          <a:xfrm>
            <a:off x="856060" y="2000249"/>
            <a:ext cx="239643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3" type="body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13" name="Google Shape;213;p33"/>
          <p:cNvSpPr txBox="1"/>
          <p:nvPr>
            <p:ph idx="4" type="body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4" name="Google Shape;214;p33"/>
          <p:cNvSpPr/>
          <p:nvPr>
            <p:ph idx="5" type="pic"/>
          </p:nvPr>
        </p:nvSpPr>
        <p:spPr>
          <a:xfrm>
            <a:off x="3366790" y="2000249"/>
            <a:ext cx="2399205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6" type="body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16" name="Google Shape;216;p33"/>
          <p:cNvSpPr txBox="1"/>
          <p:nvPr>
            <p:ph idx="7" type="body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7" name="Google Shape;217;p33"/>
          <p:cNvSpPr/>
          <p:nvPr>
            <p:ph idx="8" type="pic"/>
          </p:nvPr>
        </p:nvSpPr>
        <p:spPr>
          <a:xfrm>
            <a:off x="5889332" y="2000249"/>
            <a:ext cx="2396227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9" type="body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/>
        </p:txBody>
      </p:sp>
      <p:sp>
        <p:nvSpPr>
          <p:cNvPr id="219" name="Google Shape;219;p3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 rot="5400000">
            <a:off x="3242667" y="-699491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4" name="Google Shape;2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3" type="body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48" name="Google Shape;148;p24"/>
          <p:cNvSpPr txBox="1"/>
          <p:nvPr>
            <p:ph idx="4" type="body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5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8" name="Google Shape;8;p1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5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7662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5756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943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943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943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943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35" name="Google Shape;235;p1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8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237" name="Google Shape;237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2" name="Google Shape;242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5" name="Google Shape;245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1" name="Google Shape;251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3" name="Google Shape;253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8" name="Google Shape;258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1" name="Google Shape;261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6" name="Google Shape;266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7" name="Google Shape;267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2" name="Google Shape;272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4" name="Google Shape;274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" name="Google Shape;276;p18"/>
          <p:cNvSpPr txBox="1"/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7" name="Google Shape;277;p18"/>
          <p:cNvSpPr txBox="1"/>
          <p:nvPr>
            <p:ph idx="1" type="body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7662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5756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943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943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943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943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8" name="Google Shape;278;p1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9" name="Google Shape;279;p18"/>
          <p:cNvSpPr txBox="1"/>
          <p:nvPr>
            <p:ph idx="11" type="ftr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80" name="Google Shape;280;p18"/>
          <p:cNvSpPr txBox="1"/>
          <p:nvPr>
            <p:ph idx="12" type="sldNum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Twentieth Century"/>
              <a:buNone/>
              <a:defRPr b="0" i="0" sz="788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6" Type="http://schemas.openxmlformats.org/officeDocument/2006/relationships/image" Target="../media/image27.jpg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jpg"/><Relationship Id="rId6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ZqWLVEPV-eaUSq7pcyC4CRM52XHcTMJT/view" TargetMode="External"/><Relationship Id="rId4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2.jpg"/><Relationship Id="rId7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291" name="Google Shape;291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6" name="Google Shape;296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8" name="Google Shape;298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9" name="Google Shape;299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2" name="Google Shape;302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3" name="Google Shape;303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4" name="Google Shape;304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5" name="Google Shape;305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6" name="Google Shape;306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7" name="Google Shape;307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0" name="Google Shape;310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2" name="Google Shape;312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4" name="Google Shape;314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5" name="Google Shape;315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8" name="Google Shape;318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1" name="Google Shape;321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4" name="Google Shape;324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6" name="Google Shape;326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8" name="Google Shape;328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0" name="Google Shape;330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31" name="Google Shape;331;p1"/>
          <p:cNvGrpSpPr/>
          <p:nvPr/>
        </p:nvGrpSpPr>
        <p:grpSpPr>
          <a:xfrm>
            <a:off x="-10716" y="0"/>
            <a:ext cx="915604" cy="5143499"/>
            <a:chOff x="-14288" y="0"/>
            <a:chExt cx="1220788" cy="6858001"/>
          </a:xfrm>
        </p:grpSpPr>
        <p:sp>
          <p:nvSpPr>
            <p:cNvPr id="332" name="Google Shape;332;p1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36" name="Google Shape;336;p1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38" name="Google Shape;338;p1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39" name="Google Shape;339;p1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42" name="Google Shape;342;p1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Google Shape;343;p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3B95DE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4" name="Google Shape;344;p1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45" name="Google Shape;345;p1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46" name="Google Shape;346;p1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47" name="Google Shape;347;p1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50" name="Google Shape;350;p1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52" name="Google Shape;352;p1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54" name="Google Shape;354;p1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55" name="Google Shape;355;p1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358" name="Google Shape;358;p1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"/>
          <p:cNvSpPr txBox="1"/>
          <p:nvPr>
            <p:ph type="ctrTitle"/>
          </p:nvPr>
        </p:nvSpPr>
        <p:spPr>
          <a:xfrm>
            <a:off x="764261" y="820340"/>
            <a:ext cx="2294977" cy="3523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SNAKE MIC</a:t>
            </a:r>
            <a:endParaRPr/>
          </a:p>
        </p:txBody>
      </p:sp>
      <p:sp>
        <p:nvSpPr>
          <p:cNvPr id="360" name="Google Shape;360;p1"/>
          <p:cNvSpPr/>
          <p:nvPr/>
        </p:nvSpPr>
        <p:spPr>
          <a:xfrm>
            <a:off x="3468813" y="0"/>
            <a:ext cx="5675187" cy="5136357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1" name="Google Shape;361;p1"/>
          <p:cNvSpPr txBox="1"/>
          <p:nvPr>
            <p:ph idx="1" type="subTitle"/>
          </p:nvPr>
        </p:nvSpPr>
        <p:spPr>
          <a:xfrm>
            <a:off x="5888723" y="841772"/>
            <a:ext cx="2112276" cy="321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800"/>
              <a:t>VEDANT DESAI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800"/>
              <a:t>SMRITHI THUDI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250"/>
              <a:buNone/>
            </a:pPr>
            <a:r>
              <a:rPr lang="en-US" sz="1800"/>
              <a:t>TARUN THATHVIK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9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9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801" name="Google Shape;801;p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7" name="Google Shape;807;p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8" name="Google Shape;808;p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0" name="Google Shape;810;p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1" name="Google Shape;811;p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4" name="Google Shape;814;p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6" name="Google Shape;816;p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9" name="Google Shape;819;p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2" name="Google Shape;822;p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4" name="Google Shape;824;p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6" name="Google Shape;826;p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8" name="Google Shape;828;p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2" name="Google Shape;832;p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3" name="Google Shape;833;p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5" name="Google Shape;835;p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6" name="Google Shape;836;p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8" name="Google Shape;838;p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0" name="Google Shape;840;p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3" name="Google Shape;843;p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5" name="Google Shape;845;p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8" name="Google Shape;848;p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9" name="Google Shape;849;p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2" name="Google Shape;852;p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4" name="Google Shape;854;p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9"/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857" name="Google Shape;857;p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3" name="Google Shape;863;p9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4" name="Google Shape;864;p9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6" name="Google Shape;866;p9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7" name="Google Shape;867;p9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0" name="Google Shape;870;p9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2" name="Google Shape;872;p9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5" name="Google Shape;875;p9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8" name="Google Shape;878;p9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0" name="Google Shape;880;p9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2" name="Google Shape;882;p9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4" name="Google Shape;884;p9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8" name="Google Shape;888;p9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9" name="Google Shape;889;p9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1" name="Google Shape;891;p9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2" name="Google Shape;892;p9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4" name="Google Shape;894;p9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6" name="Google Shape;896;p9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9" name="Google Shape;899;p9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1" name="Google Shape;901;p9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4" name="Google Shape;904;p9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5" name="Google Shape;905;p9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8" name="Google Shape;908;p9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0" name="Google Shape;910;p9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1" name="Google Shape;911;p9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2" y="-281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"/>
          <p:cNvSpPr txBox="1"/>
          <p:nvPr>
            <p:ph type="title"/>
          </p:nvPr>
        </p:nvSpPr>
        <p:spPr>
          <a:xfrm>
            <a:off x="6043047" y="834961"/>
            <a:ext cx="2617177" cy="17975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</a:pPr>
            <a:r>
              <a:rPr lang="en-US" sz="3300">
                <a:solidFill>
                  <a:srgbClr val="FFFFFF"/>
                </a:solidFill>
              </a:rPr>
              <a:t>ASSEMBLY</a:t>
            </a:r>
            <a:endParaRPr/>
          </a:p>
        </p:txBody>
      </p:sp>
      <p:sp>
        <p:nvSpPr>
          <p:cNvPr id="913" name="Google Shape;913;p9"/>
          <p:cNvSpPr/>
          <p:nvPr/>
        </p:nvSpPr>
        <p:spPr>
          <a:xfrm>
            <a:off x="599211" y="606042"/>
            <a:ext cx="5064346" cy="3925796"/>
          </a:xfrm>
          <a:prstGeom prst="round2DiagRect">
            <a:avLst>
              <a:gd fmla="val 7418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14" name="Google Shape;9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241" y="855564"/>
            <a:ext cx="4584286" cy="342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0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10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921" name="Google Shape;921;p1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22" name="Google Shape;922;p1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6" name="Google Shape;926;p1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8" name="Google Shape;928;p1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9" name="Google Shape;929;p1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2" name="Google Shape;932;p1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3" name="Google Shape;933;p1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934" name="Google Shape;934;p1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5" name="Google Shape;935;p1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6" name="Google Shape;936;p1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7" name="Google Shape;937;p1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0" name="Google Shape;940;p1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2" name="Google Shape;942;p1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4" name="Google Shape;944;p1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5" name="Google Shape;945;p1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8" name="Google Shape;948;p1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1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950" name="Google Shape;950;p1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51" name="Google Shape;951;p1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54" name="Google Shape;954;p1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56" name="Google Shape;956;p1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58" name="Google Shape;958;p1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0" name="Google Shape;960;p10"/>
          <p:cNvSpPr txBox="1"/>
          <p:nvPr>
            <p:ph type="title"/>
          </p:nvPr>
        </p:nvSpPr>
        <p:spPr>
          <a:xfrm>
            <a:off x="856059" y="463887"/>
            <a:ext cx="2158002" cy="4130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600"/>
              <a:t>THIRD ITERATION</a:t>
            </a:r>
            <a:endParaRPr/>
          </a:p>
        </p:txBody>
      </p:sp>
      <p:sp>
        <p:nvSpPr>
          <p:cNvPr id="961" name="Google Shape;961;p10"/>
          <p:cNvSpPr txBox="1"/>
          <p:nvPr>
            <p:ph idx="1" type="body"/>
          </p:nvPr>
        </p:nvSpPr>
        <p:spPr>
          <a:xfrm>
            <a:off x="3405557" y="478987"/>
            <a:ext cx="5275864" cy="2837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rPr b="1" lang="en-US"/>
              <a:t>Improvements :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</a:pPr>
            <a:r>
              <a:rPr lang="en-US"/>
              <a:t>To make assembly simpler, the design was cut in half</a:t>
            </a:r>
            <a:endParaRPr/>
          </a:p>
          <a:p>
            <a:pPr indent="-142875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rPr b="1" lang="en-US"/>
              <a:t>Main Problem: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Char char="●"/>
            </a:pPr>
            <a:r>
              <a:rPr lang="en-US"/>
              <a:t>The body of the model was too weak </a:t>
            </a:r>
            <a:endParaRPr/>
          </a:p>
        </p:txBody>
      </p:sp>
      <p:sp>
        <p:nvSpPr>
          <p:cNvPr id="962" name="Google Shape;962;p10"/>
          <p:cNvSpPr/>
          <p:nvPr/>
        </p:nvSpPr>
        <p:spPr>
          <a:xfrm flipH="1">
            <a:off x="3405557" y="3432080"/>
            <a:ext cx="1676683" cy="1279903"/>
          </a:xfrm>
          <a:prstGeom prst="round1Rect">
            <a:avLst>
              <a:gd fmla="val 14792" name="adj"/>
            </a:avLst>
          </a:prstGeom>
          <a:solidFill>
            <a:srgbClr val="FFFFFF"/>
          </a:solidFill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63" name="Google Shape;96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6240" y="3693650"/>
            <a:ext cx="1455316" cy="75676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0"/>
          <p:cNvSpPr/>
          <p:nvPr/>
        </p:nvSpPr>
        <p:spPr>
          <a:xfrm>
            <a:off x="5206528" y="3432080"/>
            <a:ext cx="1669406" cy="1282952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FFFFFF"/>
          </a:solidFill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5" name="Google Shape;965;p10"/>
          <p:cNvSpPr/>
          <p:nvPr/>
        </p:nvSpPr>
        <p:spPr>
          <a:xfrm flipH="1" rot="10800000">
            <a:off x="7000222" y="3432080"/>
            <a:ext cx="1681198" cy="1279903"/>
          </a:xfrm>
          <a:prstGeom prst="round1Rect">
            <a:avLst>
              <a:gd fmla="val 14792" name="adj"/>
            </a:avLst>
          </a:prstGeom>
          <a:solidFill>
            <a:srgbClr val="FFFFFF"/>
          </a:solidFill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66" name="Google Shape;96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1434" y="3672121"/>
            <a:ext cx="1445350" cy="7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0"/>
          <p:cNvPicPr preferRelativeResize="0"/>
          <p:nvPr/>
        </p:nvPicPr>
        <p:blipFill rotWithShape="1">
          <a:blip r:embed="rId7">
            <a:alphaModFix/>
          </a:blip>
          <a:srcRect b="30185" l="21224" r="33091" t="8357"/>
          <a:stretch/>
        </p:blipFill>
        <p:spPr>
          <a:xfrm rot="-5400000">
            <a:off x="7464441" y="3355184"/>
            <a:ext cx="799226" cy="143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11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974" name="Google Shape;974;p1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0" name="Google Shape;980;p1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1" name="Google Shape;981;p1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3" name="Google Shape;983;p1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4" name="Google Shape;984;p1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7" name="Google Shape;987;p1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9" name="Google Shape;989;p1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2" name="Google Shape;992;p1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5" name="Google Shape;995;p1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7" name="Google Shape;997;p1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9" name="Google Shape;999;p1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1" name="Google Shape;1001;p1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5" name="Google Shape;1005;p1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6" name="Google Shape;1006;p1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8" name="Google Shape;1008;p1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9" name="Google Shape;1009;p1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1" name="Google Shape;1011;p1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3" name="Google Shape;1013;p1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6" name="Google Shape;1016;p1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8" name="Google Shape;1018;p1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1" name="Google Shape;1021;p1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2" name="Google Shape;1022;p1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5" name="Google Shape;1025;p1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7" name="Google Shape;1027;p1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1"/>
          <p:cNvSpPr txBox="1"/>
          <p:nvPr>
            <p:ph type="title"/>
          </p:nvPr>
        </p:nvSpPr>
        <p:spPr>
          <a:xfrm>
            <a:off x="1212924" y="3404679"/>
            <a:ext cx="6718151" cy="8871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000"/>
              <a:t>FINAL ITERATION (MECHANICAL DESIGN)</a:t>
            </a:r>
            <a:endParaRPr/>
          </a:p>
        </p:txBody>
      </p:sp>
      <p:sp>
        <p:nvSpPr>
          <p:cNvPr id="1029" name="Google Shape;1029;p11"/>
          <p:cNvSpPr/>
          <p:nvPr/>
        </p:nvSpPr>
        <p:spPr>
          <a:xfrm>
            <a:off x="500230" y="479973"/>
            <a:ext cx="8159993" cy="2698911"/>
          </a:xfrm>
          <a:prstGeom prst="round2DiagRect">
            <a:avLst>
              <a:gd fmla="val 9529" name="adj1"/>
              <a:gd fmla="val 0" name="adj2"/>
            </a:avLst>
          </a:prstGeom>
          <a:solidFill>
            <a:srgbClr val="FFFFFF"/>
          </a:solidFill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30" name="Google Shape;1030;p11"/>
          <p:cNvPicPr preferRelativeResize="0"/>
          <p:nvPr/>
        </p:nvPicPr>
        <p:blipFill rotWithShape="1">
          <a:blip r:embed="rId5">
            <a:alphaModFix/>
          </a:blip>
          <a:srcRect b="0" l="7433" r="0" t="1681"/>
          <a:stretch/>
        </p:blipFill>
        <p:spPr>
          <a:xfrm>
            <a:off x="1434124" y="713619"/>
            <a:ext cx="2380807" cy="22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"/>
          <p:cNvPicPr preferRelativeResize="0"/>
          <p:nvPr/>
        </p:nvPicPr>
        <p:blipFill rotWithShape="1">
          <a:blip r:embed="rId6">
            <a:alphaModFix/>
          </a:blip>
          <a:srcRect b="0" l="0" r="0" t="2733"/>
          <a:stretch/>
        </p:blipFill>
        <p:spPr>
          <a:xfrm>
            <a:off x="4641624" y="1009503"/>
            <a:ext cx="3788604" cy="163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12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038" name="Google Shape;1038;p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039" name="Google Shape;1039;p1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3" name="Google Shape;1043;p1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5" name="Google Shape;1045;p1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6" name="Google Shape;1046;p1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9" name="Google Shape;1049;p1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0" name="Google Shape;1050;p1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51" name="Google Shape;1051;p1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2" name="Google Shape;1052;p1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3" name="Google Shape;1053;p1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4" name="Google Shape;1054;p1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7" name="Google Shape;1057;p1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9" name="Google Shape;1059;p1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1" name="Google Shape;1061;p1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2" name="Google Shape;1062;p1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5" name="Google Shape;1065;p1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6" name="Google Shape;1066;p1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067" name="Google Shape;1067;p1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8" name="Google Shape;1068;p1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1" name="Google Shape;1071;p1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3" name="Google Shape;1073;p1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5" name="Google Shape;1075;p1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7" name="Google Shape;1077;p1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79" name="Google Shape;10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" y="1219200"/>
            <a:ext cx="3606799" cy="27050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1080" name="Google Shape;1080;p12"/>
          <p:cNvPicPr preferRelativeResize="0"/>
          <p:nvPr/>
        </p:nvPicPr>
        <p:blipFill rotWithShape="1">
          <a:blip r:embed="rId6">
            <a:alphaModFix/>
          </a:blip>
          <a:srcRect b="8072" l="7694" r="9742" t="8273"/>
          <a:stretch/>
        </p:blipFill>
        <p:spPr>
          <a:xfrm rot="-5400000">
            <a:off x="5281788" y="707919"/>
            <a:ext cx="2669821" cy="36068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71d557bd66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600"/>
              <a:t>COMPONENTS</a:t>
            </a:r>
            <a:endParaRPr/>
          </a:p>
        </p:txBody>
      </p:sp>
      <p:sp>
        <p:nvSpPr>
          <p:cNvPr id="1086" name="Google Shape;1086;g71d557bd66_0_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Mechanical: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3D printed shell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Microphone 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Wooden Wheels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Caster Wheel</a:t>
            </a:r>
            <a:endParaRPr/>
          </a:p>
        </p:txBody>
      </p:sp>
      <p:sp>
        <p:nvSpPr>
          <p:cNvPr id="1087" name="Google Shape;1087;g71d557bd66_0_0"/>
          <p:cNvSpPr txBox="1"/>
          <p:nvPr>
            <p:ph idx="1" type="body"/>
          </p:nvPr>
        </p:nvSpPr>
        <p:spPr>
          <a:xfrm>
            <a:off x="47033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</a:t>
            </a:r>
            <a:r>
              <a:rPr lang="en-US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DC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L293D Motor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Arduino Nano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Joystick (For testing and building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Bluetooth module (HC05)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Bose SoundLink Micro Speaker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/>
              <a:t>USER FRIENDLY INTERFACE</a:t>
            </a:r>
            <a:endParaRPr/>
          </a:p>
        </p:txBody>
      </p:sp>
      <p:sp>
        <p:nvSpPr>
          <p:cNvPr id="1093" name="Google Shape;109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An Android App</a:t>
            </a:r>
            <a:endParaRPr/>
          </a:p>
        </p:txBody>
      </p:sp>
      <p:pic>
        <p:nvPicPr>
          <p:cNvPr id="1094" name="Google Shape;1094;p13"/>
          <p:cNvPicPr preferRelativeResize="0"/>
          <p:nvPr/>
        </p:nvPicPr>
        <p:blipFill rotWithShape="1">
          <a:blip r:embed="rId3">
            <a:alphaModFix/>
          </a:blip>
          <a:srcRect b="12413" l="0" r="0" t="0"/>
          <a:stretch/>
        </p:blipFill>
        <p:spPr>
          <a:xfrm>
            <a:off x="2190072" y="1763039"/>
            <a:ext cx="4763855" cy="219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720a0c9f43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720a0c9f43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g720a0c9f43_0_0" title="WorkingVideo_OnGround_Complet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1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14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1108" name="Google Shape;1108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4" name="Google Shape;1114;p1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5" name="Google Shape;1115;p1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7" name="Google Shape;1117;p1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8" name="Google Shape;1118;p1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1" name="Google Shape;1121;p1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3" name="Google Shape;1123;p1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6" name="Google Shape;1126;p1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9" name="Google Shape;1129;p1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1" name="Google Shape;1131;p1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3" name="Google Shape;1133;p1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5" name="Google Shape;1135;p1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9" name="Google Shape;1139;p1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0" name="Google Shape;1140;p1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2" name="Google Shape;1142;p1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3" name="Google Shape;1143;p1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5" name="Google Shape;1145;p1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7" name="Google Shape;1147;p1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0" name="Google Shape;1150;p1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2" name="Google Shape;1152;p1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5" name="Google Shape;1155;p1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6" name="Google Shape;1156;p1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9" name="Google Shape;1159;p1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61" name="Google Shape;1161;p1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1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63" name="Google Shape;1163;p14"/>
          <p:cNvSpPr txBox="1"/>
          <p:nvPr>
            <p:ph type="title"/>
          </p:nvPr>
        </p:nvSpPr>
        <p:spPr>
          <a:xfrm>
            <a:off x="2331720" y="841772"/>
            <a:ext cx="5669279" cy="2270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wentieth Century"/>
              <a:buNone/>
            </a:pPr>
            <a:r>
              <a:rPr lang="en-US" sz="4100"/>
              <a:t>THANK YOU</a:t>
            </a:r>
            <a:endParaRPr/>
          </a:p>
        </p:txBody>
      </p:sp>
      <p:grpSp>
        <p:nvGrpSpPr>
          <p:cNvPr id="1164" name="Google Shape;1164;p14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1165" name="Google Shape;1165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1" name="Google Shape;1171;p1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2" name="Google Shape;1172;p1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4" name="Google Shape;1174;p1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5" name="Google Shape;1175;p1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8" name="Google Shape;1178;p1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0" name="Google Shape;1180;p1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3" name="Google Shape;1183;p1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6" name="Google Shape;1186;p1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8" name="Google Shape;1188;p1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0" name="Google Shape;1190;p1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2" name="Google Shape;1192;p1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6" name="Google Shape;1196;p1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7" name="Google Shape;1197;p1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9" name="Google Shape;1199;p1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0" name="Google Shape;1200;p1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2" name="Google Shape;1202;p1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4" name="Google Shape;1204;p1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7" name="Google Shape;1207;p1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09" name="Google Shape;1209;p1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2" name="Google Shape;1212;p1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3" name="Google Shape;1213;p1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6" name="Google Shape;1216;p1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8" name="Google Shape;1218;p1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60000"/>
                  </a:srgbClr>
                </a:gs>
                <a:gs pos="100000">
                  <a:srgbClr val="3B95DE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368" name="Google Shape;368;p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69" name="Google Shape;369;p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3" name="Google Shape;373;p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5" name="Google Shape;375;p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6" name="Google Shape;376;p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9" name="Google Shape;379;p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0" name="Google Shape;380;p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81" name="Google Shape;381;p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2" name="Google Shape;382;p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3" name="Google Shape;383;p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4" name="Google Shape;384;p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7" name="Google Shape;387;p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9" name="Google Shape;389;p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1" name="Google Shape;391;p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2" name="Google Shape;392;p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5" name="Google Shape;395;p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97" name="Google Shape;397;p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8" name="Google Shape;398;p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1" name="Google Shape;401;p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3" name="Google Shape;403;p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5" name="Google Shape;405;p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7" name="Google Shape;40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08" name="Google Shape;408;p2"/>
          <p:cNvGrpSpPr/>
          <p:nvPr/>
        </p:nvGrpSpPr>
        <p:grpSpPr>
          <a:xfrm>
            <a:off x="-10716" y="0"/>
            <a:ext cx="915604" cy="5143499"/>
            <a:chOff x="-14288" y="0"/>
            <a:chExt cx="1220788" cy="6858001"/>
          </a:xfrm>
        </p:grpSpPr>
        <p:sp>
          <p:nvSpPr>
            <p:cNvPr id="409" name="Google Shape;409;p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3" name="Google Shape;413;p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5" name="Google Shape;415;p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6" name="Google Shape;416;p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9" name="Google Shape;419;p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" name="Google Shape;420;p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3B95DE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1" name="Google Shape;421;p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2" name="Google Shape;422;p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3" name="Google Shape;423;p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4" name="Google Shape;424;p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7" name="Google Shape;427;p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9" name="Google Shape;429;p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1" name="Google Shape;431;p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2" name="Google Shape;432;p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5" name="Google Shape;435;p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"/>
          <p:cNvSpPr txBox="1"/>
          <p:nvPr>
            <p:ph type="title"/>
          </p:nvPr>
        </p:nvSpPr>
        <p:spPr>
          <a:xfrm>
            <a:off x="764261" y="820340"/>
            <a:ext cx="2294977" cy="3523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300"/>
              <a:t>PROBLEM STATEMENT</a:t>
            </a: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3468813" y="0"/>
            <a:ext cx="5675187" cy="5136357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8" name="Google Shape;438;p2"/>
          <p:cNvSpPr txBox="1"/>
          <p:nvPr>
            <p:ph idx="1" type="body"/>
          </p:nvPr>
        </p:nvSpPr>
        <p:spPr>
          <a:xfrm>
            <a:off x="3911600" y="820341"/>
            <a:ext cx="4373958" cy="352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 Mic-like structure that is supposed to be able to move around in an auditorium during a desired event with less than heavy tail of a wire, in a snake-like fashion. Additionally, this mic needs to have a Bose Speaker inside, to play any desired sound while during the performance.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1193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"/>
          <p:cNvGrpSpPr/>
          <p:nvPr/>
        </p:nvGrpSpPr>
        <p:grpSpPr>
          <a:xfrm>
            <a:off x="1" y="0"/>
            <a:ext cx="9040414" cy="5143500"/>
            <a:chOff x="-14288" y="0"/>
            <a:chExt cx="12053888" cy="6858001"/>
          </a:xfrm>
        </p:grpSpPr>
        <p:grpSp>
          <p:nvGrpSpPr>
            <p:cNvPr id="445" name="Google Shape;445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446" name="Google Shape;446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0" name="Google Shape;450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2" name="Google Shape;452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3" name="Google Shape;453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6" name="Google Shape;456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7" name="Google Shape;457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9" name="Google Shape;459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0" name="Google Shape;460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1" name="Google Shape;461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4" name="Google Shape;464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6" name="Google Shape;466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8" name="Google Shape;468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9" name="Google Shape;469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2" name="Google Shape;472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74" name="Google Shape;474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5" name="Google Shape;475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8" name="Google Shape;478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80" name="Google Shape;480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82" name="Google Shape;482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" name="Google Shape;484;p3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600"/>
              <a:t>THINGS CONSIDERED</a:t>
            </a:r>
            <a:endParaRPr/>
          </a:p>
        </p:txBody>
      </p:sp>
      <p:grpSp>
        <p:nvGrpSpPr>
          <p:cNvPr id="485" name="Google Shape;485;p3"/>
          <p:cNvGrpSpPr/>
          <p:nvPr/>
        </p:nvGrpSpPr>
        <p:grpSpPr>
          <a:xfrm>
            <a:off x="1261139" y="2045939"/>
            <a:ext cx="6619338" cy="1893391"/>
            <a:chOff x="405080" y="231824"/>
            <a:chExt cx="6619338" cy="1893391"/>
          </a:xfrm>
        </p:grpSpPr>
        <p:sp>
          <p:nvSpPr>
            <p:cNvPr id="486" name="Google Shape;486;p3"/>
            <p:cNvSpPr/>
            <p:nvPr/>
          </p:nvSpPr>
          <p:spPr>
            <a:xfrm>
              <a:off x="948459" y="231824"/>
              <a:ext cx="889164" cy="88916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5080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 txBox="1"/>
            <p:nvPr/>
          </p:nvSpPr>
          <p:spPr>
            <a:xfrm>
              <a:off x="405080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Unlike a typical product, our product has a one specific customer. So this narrows the scope of the research by a great deal. </a:t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270167" y="231824"/>
              <a:ext cx="889164" cy="88916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2726789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 txBox="1"/>
            <p:nvPr/>
          </p:nvSpPr>
          <p:spPr>
            <a:xfrm>
              <a:off x="2726789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Void of any additional details or features to the product, it has to perform every job and only the given job. </a:t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591875" y="231824"/>
              <a:ext cx="889164" cy="88916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048497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 txBox="1"/>
            <p:nvPr/>
          </p:nvSpPr>
          <p:spPr>
            <a:xfrm>
              <a:off x="5048497" y="1405215"/>
              <a:ext cx="1975921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Twentieth Century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This product can be operated by anyone, so it needed a user friendly interface.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4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501" name="Google Shape;501;p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7" name="Google Shape;507;p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8" name="Google Shape;508;p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0" name="Google Shape;510;p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4" name="Google Shape;514;p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6" name="Google Shape;516;p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9" name="Google Shape;519;p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2" name="Google Shape;522;p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4" name="Google Shape;524;p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6" name="Google Shape;526;p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8" name="Google Shape;528;p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2" name="Google Shape;532;p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3" name="Google Shape;533;p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5" name="Google Shape;535;p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6" name="Google Shape;536;p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8" name="Google Shape;538;p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0" name="Google Shape;540;p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3" name="Google Shape;543;p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5" name="Google Shape;545;p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8" name="Google Shape;548;p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9" name="Google Shape;549;p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2" name="Google Shape;552;p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4" name="Google Shape;554;p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56" name="Google Shape;556;p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2" y="-281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4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558" name="Google Shape;558;p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4" name="Google Shape;564;p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5" name="Google Shape;565;p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7" name="Google Shape;567;p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8" name="Google Shape;568;p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1" name="Google Shape;571;p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3" name="Google Shape;573;p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6" name="Google Shape;576;p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9" name="Google Shape;579;p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1" name="Google Shape;581;p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3" name="Google Shape;583;p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5" name="Google Shape;585;p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9" name="Google Shape;589;p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0" name="Google Shape;590;p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2" name="Google Shape;592;p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3" name="Google Shape;593;p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5" name="Google Shape;595;p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7" name="Google Shape;597;p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0" name="Google Shape;600;p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2" name="Google Shape;602;p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5" name="Google Shape;605;p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6" name="Google Shape;606;p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9" name="Google Shape;609;p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1" name="Google Shape;611;p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"/>
          <p:cNvSpPr txBox="1"/>
          <p:nvPr>
            <p:ph type="title"/>
          </p:nvPr>
        </p:nvSpPr>
        <p:spPr>
          <a:xfrm>
            <a:off x="1212924" y="3404679"/>
            <a:ext cx="6718151" cy="8871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</a:pPr>
            <a:r>
              <a:rPr lang="en-US" sz="3000">
                <a:solidFill>
                  <a:srgbClr val="FFFFFF"/>
                </a:solidFill>
              </a:rPr>
              <a:t>TYPICAL PROCESS OF PRODUCT DESIGN</a:t>
            </a:r>
            <a:endParaRPr/>
          </a:p>
        </p:txBody>
      </p:sp>
      <p:sp>
        <p:nvSpPr>
          <p:cNvPr id="613" name="Google Shape;613;p4"/>
          <p:cNvSpPr/>
          <p:nvPr/>
        </p:nvSpPr>
        <p:spPr>
          <a:xfrm>
            <a:off x="500230" y="479973"/>
            <a:ext cx="8159993" cy="2698911"/>
          </a:xfrm>
          <a:prstGeom prst="round2DiagRect">
            <a:avLst>
              <a:gd fmla="val 9529" name="adj1"/>
              <a:gd fmla="val 0" name="adj2"/>
            </a:avLst>
          </a:prstGeom>
          <a:solidFill>
            <a:schemeClr val="lt1"/>
          </a:solid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4" name="Google Shape;6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8331" y="528257"/>
            <a:ext cx="4800055" cy="265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1193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5"/>
          <p:cNvGrpSpPr/>
          <p:nvPr/>
        </p:nvGrpSpPr>
        <p:grpSpPr>
          <a:xfrm>
            <a:off x="1" y="0"/>
            <a:ext cx="9040414" cy="5143500"/>
            <a:chOff x="-14288" y="0"/>
            <a:chExt cx="12053888" cy="6858001"/>
          </a:xfrm>
        </p:grpSpPr>
        <p:grpSp>
          <p:nvGrpSpPr>
            <p:cNvPr id="621" name="Google Shape;621;p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622" name="Google Shape;622;p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6" name="Google Shape;626;p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8" name="Google Shape;628;p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9" name="Google Shape;629;p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2" name="Google Shape;632;p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33" name="Google Shape;633;p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634" name="Google Shape;634;p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5" name="Google Shape;635;p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6" name="Google Shape;636;p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7" name="Google Shape;637;p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0" name="Google Shape;640;p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2" name="Google Shape;642;p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4" name="Google Shape;644;p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5" name="Google Shape;645;p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8" name="Google Shape;648;p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" name="Google Shape;649;p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650" name="Google Shape;650;p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51" name="Google Shape;651;p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54" name="Google Shape;654;p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56" name="Google Shape;656;p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58" name="Google Shape;658;p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0" name="Google Shape;660;p5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600"/>
              <a:t>DESIGN CHALLENGES</a:t>
            </a:r>
            <a:endParaRPr/>
          </a:p>
        </p:txBody>
      </p:sp>
      <p:grpSp>
        <p:nvGrpSpPr>
          <p:cNvPr id="661" name="Google Shape;661;p5"/>
          <p:cNvGrpSpPr/>
          <p:nvPr/>
        </p:nvGrpSpPr>
        <p:grpSpPr>
          <a:xfrm>
            <a:off x="1756902" y="1884165"/>
            <a:ext cx="5627813" cy="2216939"/>
            <a:chOff x="900843" y="70050"/>
            <a:chExt cx="5627813" cy="2216939"/>
          </a:xfrm>
        </p:grpSpPr>
        <p:sp>
          <p:nvSpPr>
            <p:cNvPr id="662" name="Google Shape;662;p5"/>
            <p:cNvSpPr/>
            <p:nvPr/>
          </p:nvSpPr>
          <p:spPr>
            <a:xfrm>
              <a:off x="1612406" y="70050"/>
              <a:ext cx="1164375" cy="11643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900843" y="1566989"/>
              <a:ext cx="258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 txBox="1"/>
            <p:nvPr/>
          </p:nvSpPr>
          <p:spPr>
            <a:xfrm>
              <a:off x="900843" y="1566989"/>
              <a:ext cx="258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0"/>
                <a:buFont typeface="Twentieth Century"/>
                <a:buNone/>
              </a:pPr>
              <a:r>
                <a:rPr b="0" i="0" lang="en-US" sz="46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Aesthetics</a:t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4652718" y="70050"/>
              <a:ext cx="1164375" cy="11643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3941156" y="1566989"/>
              <a:ext cx="258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 txBox="1"/>
            <p:nvPr/>
          </p:nvSpPr>
          <p:spPr>
            <a:xfrm>
              <a:off x="3941156" y="1566989"/>
              <a:ext cx="258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0"/>
                <a:buFont typeface="Twentieth Century"/>
                <a:buNone/>
              </a:pPr>
              <a:r>
                <a:rPr b="0" i="0" lang="en-US" sz="46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Size Factor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71c7c1948f_0_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g71c7c1948f_0_5"/>
          <p:cNvGrpSpPr/>
          <p:nvPr/>
        </p:nvGrpSpPr>
        <p:grpSpPr>
          <a:xfrm>
            <a:off x="-10715" y="0"/>
            <a:ext cx="9040416" cy="5143500"/>
            <a:chOff x="-14288" y="0"/>
            <a:chExt cx="12053888" cy="6858000"/>
          </a:xfrm>
        </p:grpSpPr>
        <p:grpSp>
          <p:nvGrpSpPr>
            <p:cNvPr id="674" name="Google Shape;674;g71c7c1948f_0_5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675" name="Google Shape;675;g71c7c1948f_0_5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g71c7c1948f_0_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g71c7c1948f_0_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g71c7c1948f_0_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79" name="Google Shape;679;g71c7c1948f_0_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g71c7c1948f_0_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1" name="Google Shape;681;g71c7c1948f_0_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2" name="Google Shape;682;g71c7c1948f_0_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g71c7c1948f_0_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g71c7c1948f_0_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5" name="Google Shape;685;g71c7c1948f_0_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6" name="Google Shape;686;g71c7c1948f_0_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687" name="Google Shape;687;g71c7c1948f_0_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8" name="Google Shape;688;g71c7c1948f_0_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9" name="Google Shape;689;g71c7c1948f_0_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0" name="Google Shape;690;g71c7c1948f_0_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g71c7c1948f_0_5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g71c7c1948f_0_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3" name="Google Shape;693;g71c7c1948f_0_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g71c7c1948f_0_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5" name="Google Shape;695;g71c7c1948f_0_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g71c7c1948f_0_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7" name="Google Shape;697;g71c7c1948f_0_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8" name="Google Shape;698;g71c7c1948f_0_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g71c7c1948f_0_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g71c7c1948f_0_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01" name="Google Shape;701;g71c7c1948f_0_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" name="Google Shape;702;g71c7c1948f_0_5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703" name="Google Shape;703;g71c7c1948f_0_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04" name="Google Shape;704;g71c7c1948f_0_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g71c7c1948f_0_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g71c7c1948f_0_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07" name="Google Shape;707;g71c7c1948f_0_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g71c7c1948f_0_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09" name="Google Shape;709;g71c7c1948f_0_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g71c7c1948f_0_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11" name="Google Shape;711;g71c7c1948f_0_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g71c7c1948f_0_5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13" name="Google Shape;713;g71c7c1948f_0_5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71c7c1948f_0_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15" name="Google Shape;715;g71c7c1948f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650" y="170025"/>
            <a:ext cx="3606900" cy="27051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716" name="Google Shape;716;g71c7c1948f_0_5"/>
          <p:cNvPicPr preferRelativeResize="0"/>
          <p:nvPr/>
        </p:nvPicPr>
        <p:blipFill rotWithShape="1">
          <a:blip r:embed="rId6">
            <a:alphaModFix/>
          </a:blip>
          <a:srcRect b="8072" l="7694" r="9742" t="8273"/>
          <a:stretch/>
        </p:blipFill>
        <p:spPr>
          <a:xfrm rot="-5400000">
            <a:off x="5788298" y="1800155"/>
            <a:ext cx="2669700" cy="36069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717" name="Google Shape;717;g71c7c1948f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3912889" y="1162025"/>
            <a:ext cx="1568174" cy="25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6"/>
          <p:cNvGrpSpPr/>
          <p:nvPr/>
        </p:nvGrpSpPr>
        <p:grpSpPr>
          <a:xfrm>
            <a:off x="2603592" y="926349"/>
            <a:ext cx="3936815" cy="3917541"/>
            <a:chOff x="769562" y="52290"/>
            <a:chExt cx="3936815" cy="3917541"/>
          </a:xfrm>
        </p:grpSpPr>
        <p:sp>
          <p:nvSpPr>
            <p:cNvPr id="723" name="Google Shape;723;p6"/>
            <p:cNvSpPr/>
            <p:nvPr/>
          </p:nvSpPr>
          <p:spPr>
            <a:xfrm>
              <a:off x="1118175" y="261451"/>
              <a:ext cx="3378762" cy="3378762"/>
            </a:xfrm>
            <a:prstGeom prst="pie">
              <a:avLst>
                <a:gd fmla="val 16200000" name="adj1"/>
                <a:gd fmla="val 1800000" name="adj2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 txBox="1"/>
            <p:nvPr/>
          </p:nvSpPr>
          <p:spPr>
            <a:xfrm>
              <a:off x="2898863" y="977427"/>
              <a:ext cx="1206700" cy="100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875" lIns="55875" spcFirstLastPara="1" rIns="55875" wrap="square" tIns="5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Twentieth Century"/>
                <a:buNone/>
              </a:pPr>
              <a:r>
                <a:rPr b="0" i="0" lang="en-US" sz="4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Test</a:t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1048588" y="382121"/>
              <a:ext cx="3378762" cy="3378762"/>
            </a:xfrm>
            <a:prstGeom prst="pie">
              <a:avLst>
                <a:gd fmla="val 1800000" name="adj1"/>
                <a:gd fmla="val 9000000" name="adj2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 txBox="1"/>
            <p:nvPr/>
          </p:nvSpPr>
          <p:spPr>
            <a:xfrm>
              <a:off x="1853056" y="2574295"/>
              <a:ext cx="1810051" cy="884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875" lIns="55875" spcFirstLastPara="1" rIns="55875" wrap="square" tIns="5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Twentieth Century"/>
                <a:buNone/>
              </a:pPr>
              <a:r>
                <a:rPr b="0" i="0" lang="en-US" sz="4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Design</a:t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979002" y="261451"/>
              <a:ext cx="3378762" cy="3378762"/>
            </a:xfrm>
            <a:prstGeom prst="pie">
              <a:avLst>
                <a:gd fmla="val 9000000" name="adj1"/>
                <a:gd fmla="val 16200000" name="adj2"/>
              </a:avLst>
            </a:prstGeom>
            <a:solidFill>
              <a:srgbClr val="99CD4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 txBox="1"/>
            <p:nvPr/>
          </p:nvSpPr>
          <p:spPr>
            <a:xfrm>
              <a:off x="1370375" y="977427"/>
              <a:ext cx="1206700" cy="1005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875" lIns="55875" spcFirstLastPara="1" rIns="55875" wrap="square" tIns="5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Twentieth Century"/>
                <a:buNone/>
              </a:pPr>
              <a:r>
                <a:rPr b="0" i="0" lang="en-US" sz="4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Build</a:t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909292" y="52290"/>
              <a:ext cx="3797085" cy="3797085"/>
            </a:xfrm>
            <a:custGeom>
              <a:rect b="b" l="l" r="r" t="t"/>
              <a:pathLst>
                <a:path extrusionOk="0" h="120000" w="120000">
                  <a:moveTo>
                    <a:pt x="59991" y="4067"/>
                  </a:moveTo>
                  <a:lnTo>
                    <a:pt x="59991" y="4067"/>
                  </a:lnTo>
                  <a:cubicBezTo>
                    <a:pt x="79078" y="4064"/>
                    <a:pt x="96849" y="13795"/>
                    <a:pt x="107129" y="29878"/>
                  </a:cubicBezTo>
                  <a:cubicBezTo>
                    <a:pt x="117408" y="45960"/>
                    <a:pt x="118776" y="66175"/>
                    <a:pt x="110758" y="83496"/>
                  </a:cubicBezTo>
                  <a:lnTo>
                    <a:pt x="114269" y="85523"/>
                  </a:lnTo>
                  <a:lnTo>
                    <a:pt x="105797" y="86441"/>
                  </a:lnTo>
                  <a:lnTo>
                    <a:pt x="101940" y="78405"/>
                  </a:lnTo>
                  <a:lnTo>
                    <a:pt x="105449" y="80431"/>
                  </a:lnTo>
                  <a:cubicBezTo>
                    <a:pt x="112382" y="65011"/>
                    <a:pt x="111022" y="47127"/>
                    <a:pt x="101838" y="32932"/>
                  </a:cubicBezTo>
                  <a:cubicBezTo>
                    <a:pt x="92654" y="18737"/>
                    <a:pt x="76899" y="10167"/>
                    <a:pt x="59992" y="10169"/>
                  </a:cubicBezTo>
                  <a:close/>
                </a:path>
              </a:pathLst>
            </a:custGeom>
            <a:solidFill>
              <a:srgbClr val="C9E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839427" y="172746"/>
              <a:ext cx="3797085" cy="3797085"/>
            </a:xfrm>
            <a:custGeom>
              <a:rect b="b" l="l" r="r" t="t"/>
              <a:pathLst>
                <a:path extrusionOk="0" h="120000" w="120000">
                  <a:moveTo>
                    <a:pt x="108435" y="87973"/>
                  </a:moveTo>
                  <a:cubicBezTo>
                    <a:pt x="98891" y="104498"/>
                    <a:pt x="81581" y="115017"/>
                    <a:pt x="62518" y="115876"/>
                  </a:cubicBezTo>
                  <a:cubicBezTo>
                    <a:pt x="43454" y="116735"/>
                    <a:pt x="25269" y="107816"/>
                    <a:pt x="14277" y="92216"/>
                  </a:cubicBezTo>
                  <a:lnTo>
                    <a:pt x="10766" y="94244"/>
                  </a:lnTo>
                  <a:lnTo>
                    <a:pt x="14207" y="86447"/>
                  </a:lnTo>
                  <a:lnTo>
                    <a:pt x="23095" y="87124"/>
                  </a:lnTo>
                  <a:lnTo>
                    <a:pt x="19585" y="89151"/>
                  </a:lnTo>
                  <a:cubicBezTo>
                    <a:pt x="29474" y="102860"/>
                    <a:pt x="45637" y="110621"/>
                    <a:pt x="62519" y="109767"/>
                  </a:cubicBezTo>
                  <a:cubicBezTo>
                    <a:pt x="79400" y="108913"/>
                    <a:pt x="94697" y="99559"/>
                    <a:pt x="103151" y="84922"/>
                  </a:cubicBezTo>
                  <a:close/>
                </a:path>
              </a:pathLst>
            </a:custGeom>
            <a:solidFill>
              <a:srgbClr val="C9E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69562" y="52290"/>
              <a:ext cx="3797085" cy="3797085"/>
            </a:xfrm>
            <a:custGeom>
              <a:rect b="b" l="l" r="r" t="t"/>
              <a:pathLst>
                <a:path extrusionOk="0" h="120000" w="120000">
                  <a:moveTo>
                    <a:pt x="11561" y="87966"/>
                  </a:moveTo>
                  <a:lnTo>
                    <a:pt x="11561" y="87966"/>
                  </a:lnTo>
                  <a:cubicBezTo>
                    <a:pt x="2017" y="71436"/>
                    <a:pt x="1562" y="51181"/>
                    <a:pt x="10353" y="34238"/>
                  </a:cubicBezTo>
                  <a:cubicBezTo>
                    <a:pt x="19144" y="17296"/>
                    <a:pt x="35968" y="6007"/>
                    <a:pt x="54979" y="4293"/>
                  </a:cubicBezTo>
                  <a:lnTo>
                    <a:pt x="54979" y="239"/>
                  </a:lnTo>
                  <a:lnTo>
                    <a:pt x="60009" y="7118"/>
                  </a:lnTo>
                  <a:lnTo>
                    <a:pt x="54977" y="14476"/>
                  </a:lnTo>
                  <a:lnTo>
                    <a:pt x="54978" y="10423"/>
                  </a:lnTo>
                  <a:lnTo>
                    <a:pt x="54978" y="10423"/>
                  </a:lnTo>
                  <a:cubicBezTo>
                    <a:pt x="38157" y="12127"/>
                    <a:pt x="23347" y="22244"/>
                    <a:pt x="15643" y="37294"/>
                  </a:cubicBezTo>
                  <a:cubicBezTo>
                    <a:pt x="7939" y="52344"/>
                    <a:pt x="8392" y="70273"/>
                    <a:pt x="16845" y="84915"/>
                  </a:cubicBezTo>
                  <a:close/>
                </a:path>
              </a:pathLst>
            </a:custGeom>
            <a:solidFill>
              <a:srgbClr val="C9E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2" name="Google Shape;732;p6"/>
          <p:cNvPicPr preferRelativeResize="0"/>
          <p:nvPr/>
        </p:nvPicPr>
        <p:blipFill rotWithShape="1">
          <a:blip r:embed="rId3">
            <a:alphaModFix/>
          </a:blip>
          <a:srcRect b="27989" l="0" r="0" t="9615"/>
          <a:stretch/>
        </p:blipFill>
        <p:spPr>
          <a:xfrm>
            <a:off x="418800" y="296300"/>
            <a:ext cx="2918599" cy="1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37" y="2989421"/>
            <a:ext cx="2276438" cy="178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425" y="2989421"/>
            <a:ext cx="1653350" cy="2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"/>
          <p:cNvPicPr preferRelativeResize="0"/>
          <p:nvPr/>
        </p:nvPicPr>
        <p:blipFill rotWithShape="1">
          <a:blip r:embed="rId6">
            <a:alphaModFix/>
          </a:blip>
          <a:srcRect b="0" l="18834" r="27352" t="0"/>
          <a:stretch/>
        </p:blipFill>
        <p:spPr>
          <a:xfrm>
            <a:off x="193025" y="1982650"/>
            <a:ext cx="732825" cy="24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"/>
          <p:cNvPicPr preferRelativeResize="0"/>
          <p:nvPr/>
        </p:nvPicPr>
        <p:blipFill rotWithShape="1">
          <a:blip r:embed="rId7">
            <a:alphaModFix/>
          </a:blip>
          <a:srcRect b="8072" l="7694" r="9742" t="8273"/>
          <a:stretch/>
        </p:blipFill>
        <p:spPr>
          <a:xfrm>
            <a:off x="6475625" y="296300"/>
            <a:ext cx="1749875" cy="23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7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743" name="Google Shape;743;p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744" name="Google Shape;744;p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8" name="Google Shape;748;p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0" name="Google Shape;750;p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1" name="Google Shape;751;p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4" name="Google Shape;754;p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5" name="Google Shape;755;p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7" name="Google Shape;757;p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8" name="Google Shape;758;p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9" name="Google Shape;759;p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2" name="Google Shape;762;p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4" name="Google Shape;764;p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6" name="Google Shape;766;p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7" name="Google Shape;767;p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0" name="Google Shape;770;p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772" name="Google Shape;772;p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3" name="Google Shape;773;p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6" name="Google Shape;776;p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8" name="Google Shape;778;p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80" name="Google Shape;780;p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2" name="Google Shape;782;p7"/>
          <p:cNvSpPr txBox="1"/>
          <p:nvPr>
            <p:ph type="title"/>
          </p:nvPr>
        </p:nvSpPr>
        <p:spPr>
          <a:xfrm>
            <a:off x="856059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 sz="3600"/>
              <a:t>FIRST ITERATION</a:t>
            </a:r>
            <a:endParaRPr/>
          </a:p>
        </p:txBody>
      </p:sp>
      <p:pic>
        <p:nvPicPr>
          <p:cNvPr id="783" name="Google Shape;783;p7"/>
          <p:cNvPicPr preferRelativeResize="0"/>
          <p:nvPr/>
        </p:nvPicPr>
        <p:blipFill rotWithShape="1">
          <a:blip r:embed="rId5">
            <a:alphaModFix/>
          </a:blip>
          <a:srcRect b="11832" l="0" r="6" t="11826"/>
          <a:stretch/>
        </p:blipFill>
        <p:spPr>
          <a:xfrm>
            <a:off x="856058" y="1873290"/>
            <a:ext cx="1684256" cy="2285919"/>
          </a:xfrm>
          <a:custGeom>
            <a:rect b="b" l="l" r="r" t="t"/>
            <a:pathLst>
              <a:path extrusionOk="0" h="3047892" w="2245675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784" name="Google Shape;784;p7"/>
          <p:cNvPicPr preferRelativeResize="0"/>
          <p:nvPr/>
        </p:nvPicPr>
        <p:blipFill rotWithShape="1">
          <a:blip r:embed="rId6">
            <a:alphaModFix/>
          </a:blip>
          <a:srcRect b="4" l="6357" r="2963" t="0"/>
          <a:stretch/>
        </p:blipFill>
        <p:spPr>
          <a:xfrm>
            <a:off x="2663109" y="1873290"/>
            <a:ext cx="1684255" cy="2285919"/>
          </a:xfrm>
          <a:custGeom>
            <a:rect b="b" l="l" r="r" t="t"/>
            <a:pathLst>
              <a:path extrusionOk="0" h="3047892" w="2245674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785" name="Google Shape;785;p7"/>
          <p:cNvSpPr txBox="1"/>
          <p:nvPr>
            <p:ph idx="1" type="body"/>
          </p:nvPr>
        </p:nvSpPr>
        <p:spPr>
          <a:xfrm>
            <a:off x="4653359" y="1687115"/>
            <a:ext cx="3633391" cy="2656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lang="en-US"/>
              <a:t>Size focused model 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lang="en-US"/>
              <a:t>3D printed mesh.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lang="en-US"/>
              <a:t>Fit only the electronics to make the mic move. 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250"/>
              <a:buFont typeface="Arial"/>
              <a:buChar char="•"/>
            </a:pPr>
            <a:r>
              <a:rPr lang="en-US"/>
              <a:t>Doesn’t meet the aesthetic requirements.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US"/>
              <a:t>SECOND ITERATION</a:t>
            </a:r>
            <a:endParaRPr/>
          </a:p>
        </p:txBody>
      </p:sp>
      <p:pic>
        <p:nvPicPr>
          <p:cNvPr id="791" name="Google Shape;7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044326" cy="25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"/>
          <p:cNvPicPr preferRelativeResize="0"/>
          <p:nvPr/>
        </p:nvPicPr>
        <p:blipFill rotWithShape="1">
          <a:blip r:embed="rId4">
            <a:alphaModFix/>
          </a:blip>
          <a:srcRect b="27989" l="0" r="0" t="9615"/>
          <a:stretch/>
        </p:blipFill>
        <p:spPr>
          <a:xfrm>
            <a:off x="975350" y="2958910"/>
            <a:ext cx="3596650" cy="16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"/>
          <p:cNvSpPr txBox="1"/>
          <p:nvPr>
            <p:ph idx="1" type="body"/>
          </p:nvPr>
        </p:nvSpPr>
        <p:spPr>
          <a:xfrm>
            <a:off x="5235650" y="1000457"/>
            <a:ext cx="3462676" cy="36980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/>
              <a:t>Improvements</a:t>
            </a:r>
            <a:endParaRPr b="1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Increased the size</a:t>
            </a:r>
            <a:endParaRPr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Used the mesh from a large Mic</a:t>
            </a:r>
            <a:endParaRPr sz="1400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Changed the look completely</a:t>
            </a:r>
            <a:endParaRPr sz="14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/>
              <a:t>Test</a:t>
            </a:r>
            <a:endParaRPr b="1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New DC motors</a:t>
            </a:r>
            <a:endParaRPr sz="1400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Assembly</a:t>
            </a:r>
            <a:endParaRPr sz="1400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Differential drive</a:t>
            </a:r>
            <a:endParaRPr sz="1400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Aesthetic look</a:t>
            </a:r>
            <a:endParaRPr sz="14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/>
              <a:t>Results (future improvements)</a:t>
            </a:r>
            <a:endParaRPr b="1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Make simpler assembly</a:t>
            </a:r>
            <a:endParaRPr sz="1400"/>
          </a:p>
          <a:p>
            <a:pPr indent="-285750" lvl="0" marL="28575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400"/>
              <a:t>Add charging slot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4" name="Google Shape;7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2076" y="623527"/>
            <a:ext cx="839924" cy="222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2020-03-23T08:53:04Z</dcterms:created>
  <dc:creator>Tarun Thathvik</dc:creator>
</cp:coreProperties>
</file>